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4" r:id="rId2"/>
  </p:sldMasterIdLst>
  <p:notesMasterIdLst>
    <p:notesMasterId r:id="rId20"/>
  </p:notesMasterIdLst>
  <p:handoutMasterIdLst>
    <p:handoutMasterId r:id="rId21"/>
  </p:handoutMasterIdLst>
  <p:sldIdLst>
    <p:sldId id="256" r:id="rId3"/>
    <p:sldId id="257" r:id="rId4"/>
    <p:sldId id="282" r:id="rId5"/>
    <p:sldId id="325" r:id="rId6"/>
    <p:sldId id="326" r:id="rId7"/>
    <p:sldId id="327" r:id="rId8"/>
    <p:sldId id="328" r:id="rId9"/>
    <p:sldId id="329" r:id="rId10"/>
    <p:sldId id="330" r:id="rId11"/>
    <p:sldId id="294" r:id="rId12"/>
    <p:sldId id="331" r:id="rId13"/>
    <p:sldId id="332" r:id="rId14"/>
    <p:sldId id="333" r:id="rId15"/>
    <p:sldId id="334" r:id="rId16"/>
    <p:sldId id="335" r:id="rId17"/>
    <p:sldId id="336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D5F"/>
    <a:srgbClr val="2E444E"/>
    <a:srgbClr val="662953"/>
    <a:srgbClr val="4A103D"/>
    <a:srgbClr val="CA287A"/>
    <a:srgbClr val="DE2B32"/>
    <a:srgbClr val="122546"/>
    <a:srgbClr val="4BB089"/>
    <a:srgbClr val="AAC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D48245-68EA-6449-9192-8EC8BC0D3AB6}" v="7" dt="2020-02-21T13:52:55.6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6"/>
    <p:restoredTop sz="95721"/>
  </p:normalViewPr>
  <p:slideViewPr>
    <p:cSldViewPr>
      <p:cViewPr varScale="1">
        <p:scale>
          <a:sx n="110" d="100"/>
          <a:sy n="110" d="100"/>
        </p:scale>
        <p:origin x="4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40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Stein" userId="9aa5226f-2c95-49b9-8f51-57ed42821b00" providerId="ADAL" clId="{71D48245-68EA-6449-9192-8EC8BC0D3AB6}"/>
    <pc:docChg chg="custSel addSld modSld">
      <pc:chgData name="Sebastian Stein" userId="9aa5226f-2c95-49b9-8f51-57ed42821b00" providerId="ADAL" clId="{71D48245-68EA-6449-9192-8EC8BC0D3AB6}" dt="2020-02-21T13:53:42.851" v="937" actId="20577"/>
      <pc:docMkLst>
        <pc:docMk/>
      </pc:docMkLst>
      <pc:sldChg chg="modSp">
        <pc:chgData name="Sebastian Stein" userId="9aa5226f-2c95-49b9-8f51-57ed42821b00" providerId="ADAL" clId="{71D48245-68EA-6449-9192-8EC8BC0D3AB6}" dt="2020-02-21T13:44:46.688" v="51" actId="20577"/>
        <pc:sldMkLst>
          <pc:docMk/>
          <pc:sldMk cId="3628771040" sldId="325"/>
        </pc:sldMkLst>
        <pc:spChg chg="mod">
          <ac:chgData name="Sebastian Stein" userId="9aa5226f-2c95-49b9-8f51-57ed42821b00" providerId="ADAL" clId="{71D48245-68EA-6449-9192-8EC8BC0D3AB6}" dt="2020-02-21T13:44:46.688" v="51" actId="20577"/>
          <ac:spMkLst>
            <pc:docMk/>
            <pc:sldMk cId="3628771040" sldId="325"/>
            <ac:spMk id="3" creationId="{B321F3AD-2514-0040-80ED-B71482F1521A}"/>
          </ac:spMkLst>
        </pc:spChg>
      </pc:sldChg>
      <pc:sldChg chg="modSp add">
        <pc:chgData name="Sebastian Stein" userId="9aa5226f-2c95-49b9-8f51-57ed42821b00" providerId="ADAL" clId="{71D48245-68EA-6449-9192-8EC8BC0D3AB6}" dt="2020-02-21T13:51:31.654" v="488" actId="20577"/>
        <pc:sldMkLst>
          <pc:docMk/>
          <pc:sldMk cId="269316347" sldId="334"/>
        </pc:sldMkLst>
        <pc:spChg chg="mod">
          <ac:chgData name="Sebastian Stein" userId="9aa5226f-2c95-49b9-8f51-57ed42821b00" providerId="ADAL" clId="{71D48245-68EA-6449-9192-8EC8BC0D3AB6}" dt="2020-02-21T13:45:14.883" v="62" actId="20577"/>
          <ac:spMkLst>
            <pc:docMk/>
            <pc:sldMk cId="269316347" sldId="334"/>
            <ac:spMk id="2" creationId="{6C1BC801-B06A-9B4E-B60F-5AEE61D398AB}"/>
          </ac:spMkLst>
        </pc:spChg>
        <pc:spChg chg="mod">
          <ac:chgData name="Sebastian Stein" userId="9aa5226f-2c95-49b9-8f51-57ed42821b00" providerId="ADAL" clId="{71D48245-68EA-6449-9192-8EC8BC0D3AB6}" dt="2020-02-21T13:51:31.654" v="488" actId="20577"/>
          <ac:spMkLst>
            <pc:docMk/>
            <pc:sldMk cId="269316347" sldId="334"/>
            <ac:spMk id="3" creationId="{86EB9CD1-EA27-994C-8A08-90908BD6FF0F}"/>
          </ac:spMkLst>
        </pc:spChg>
      </pc:sldChg>
      <pc:sldChg chg="modSp add">
        <pc:chgData name="Sebastian Stein" userId="9aa5226f-2c95-49b9-8f51-57ed42821b00" providerId="ADAL" clId="{71D48245-68EA-6449-9192-8EC8BC0D3AB6}" dt="2020-02-21T13:52:51.341" v="761" actId="20577"/>
        <pc:sldMkLst>
          <pc:docMk/>
          <pc:sldMk cId="1116238412" sldId="335"/>
        </pc:sldMkLst>
        <pc:spChg chg="mod">
          <ac:chgData name="Sebastian Stein" userId="9aa5226f-2c95-49b9-8f51-57ed42821b00" providerId="ADAL" clId="{71D48245-68EA-6449-9192-8EC8BC0D3AB6}" dt="2020-02-21T13:51:43.401" v="504" actId="20577"/>
          <ac:spMkLst>
            <pc:docMk/>
            <pc:sldMk cId="1116238412" sldId="335"/>
            <ac:spMk id="2" creationId="{6C1BC801-B06A-9B4E-B60F-5AEE61D398AB}"/>
          </ac:spMkLst>
        </pc:spChg>
        <pc:spChg chg="mod">
          <ac:chgData name="Sebastian Stein" userId="9aa5226f-2c95-49b9-8f51-57ed42821b00" providerId="ADAL" clId="{71D48245-68EA-6449-9192-8EC8BC0D3AB6}" dt="2020-02-21T13:52:51.341" v="761" actId="20577"/>
          <ac:spMkLst>
            <pc:docMk/>
            <pc:sldMk cId="1116238412" sldId="335"/>
            <ac:spMk id="3" creationId="{86EB9CD1-EA27-994C-8A08-90908BD6FF0F}"/>
          </ac:spMkLst>
        </pc:spChg>
      </pc:sldChg>
      <pc:sldChg chg="modSp add">
        <pc:chgData name="Sebastian Stein" userId="9aa5226f-2c95-49b9-8f51-57ed42821b00" providerId="ADAL" clId="{71D48245-68EA-6449-9192-8EC8BC0D3AB6}" dt="2020-02-21T13:53:42.851" v="937" actId="20577"/>
        <pc:sldMkLst>
          <pc:docMk/>
          <pc:sldMk cId="2362914424" sldId="336"/>
        </pc:sldMkLst>
        <pc:spChg chg="mod">
          <ac:chgData name="Sebastian Stein" userId="9aa5226f-2c95-49b9-8f51-57ed42821b00" providerId="ADAL" clId="{71D48245-68EA-6449-9192-8EC8BC0D3AB6}" dt="2020-02-21T13:53:07.892" v="777" actId="20577"/>
          <ac:spMkLst>
            <pc:docMk/>
            <pc:sldMk cId="2362914424" sldId="336"/>
            <ac:spMk id="2" creationId="{6C1BC801-B06A-9B4E-B60F-5AEE61D398AB}"/>
          </ac:spMkLst>
        </pc:spChg>
        <pc:spChg chg="mod">
          <ac:chgData name="Sebastian Stein" userId="9aa5226f-2c95-49b9-8f51-57ed42821b00" providerId="ADAL" clId="{71D48245-68EA-6449-9192-8EC8BC0D3AB6}" dt="2020-02-21T13:53:42.851" v="937" actId="20577"/>
          <ac:spMkLst>
            <pc:docMk/>
            <pc:sldMk cId="2362914424" sldId="336"/>
            <ac:spMk id="3" creationId="{86EB9CD1-EA27-994C-8A08-90908BD6FF0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54761-1460-C44E-8EE9-132392DCD1C4}" type="datetimeFigureOut">
              <a:rPr lang="en-US" smtClean="0"/>
              <a:t>2/21/20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82BE9-307A-AB49-B561-9E71E3CE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29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A3D421-3143-47CA-ACA9-5443A0940D94}" type="datetimeFigureOut">
              <a:rPr lang="en-GB" smtClean="0"/>
              <a:t>21/02/2020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A50D6-6132-4FF4-AFC5-01B946DDB4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693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ogo Slide">
    <p:bg>
      <p:bgPr>
        <a:solidFill>
          <a:srgbClr val="063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723" y="2791953"/>
            <a:ext cx="4512501" cy="98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5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o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54560" y="2060849"/>
            <a:ext cx="7591573" cy="1226567"/>
          </a:xfrm>
          <a:prstGeom prst="rect">
            <a:avLst/>
          </a:prstGeom>
        </p:spPr>
        <p:txBody>
          <a:bodyPr anchor="ctr" anchorCtr="0"/>
          <a:lstStyle>
            <a:lvl1pPr algn="l">
              <a:defRPr sz="3200" b="1" spc="-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584" y="3287415"/>
            <a:ext cx="7584843" cy="864096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51584" y="4149081"/>
            <a:ext cx="3071283" cy="3593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fld id="{6360D570-4882-4F25-B966-92B63EE9B1D5}" type="datetime4">
              <a:rPr lang="en-GB" smtClean="0"/>
              <a:t>18 November 2016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27" y="285963"/>
            <a:ext cx="1792224" cy="3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03511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51584" y="3356522"/>
            <a:ext cx="7584843" cy="18006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spc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Copy here</a:t>
            </a:r>
            <a:endParaRPr lang="en-GB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351584" y="2700210"/>
            <a:ext cx="758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spc="-150" dirty="0">
                <a:solidFill>
                  <a:schemeClr val="bg1"/>
                </a:solidFill>
              </a:rPr>
              <a:t>YOUR</a:t>
            </a:r>
            <a:r>
              <a:rPr lang="en-GB" sz="3200" b="1" spc="-150" baseline="0" dirty="0">
                <a:solidFill>
                  <a:schemeClr val="bg1"/>
                </a:solidFill>
              </a:rPr>
              <a:t> QUESTIONS</a:t>
            </a:r>
            <a:endParaRPr lang="en-GB" sz="3200" b="1" spc="-15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27" y="285963"/>
            <a:ext cx="1792224" cy="3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59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E444E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3393" y="1844825"/>
            <a:ext cx="10847916" cy="4393059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sz="2000">
                <a:solidFill>
                  <a:srgbClr val="2E444E"/>
                </a:solidFill>
              </a:defRPr>
            </a:lvl1pPr>
            <a:lvl2pPr>
              <a:spcBef>
                <a:spcPts val="0"/>
              </a:spcBef>
              <a:spcAft>
                <a:spcPts val="1200"/>
              </a:spcAft>
              <a:defRPr sz="1800">
                <a:solidFill>
                  <a:srgbClr val="2E444E"/>
                </a:solidFill>
              </a:defRPr>
            </a:lvl2pPr>
            <a:lvl3pPr>
              <a:spcBef>
                <a:spcPts val="0"/>
              </a:spcBef>
              <a:spcAft>
                <a:spcPts val="1200"/>
              </a:spcAft>
              <a:defRPr>
                <a:solidFill>
                  <a:srgbClr val="2E444E"/>
                </a:solidFill>
              </a:defRPr>
            </a:lvl3pPr>
            <a:lvl4pPr>
              <a:spcBef>
                <a:spcPts val="0"/>
              </a:spcBef>
              <a:spcAft>
                <a:spcPts val="1200"/>
              </a:spcAft>
              <a:defRPr>
                <a:solidFill>
                  <a:srgbClr val="2E444E"/>
                </a:solidFill>
              </a:defRPr>
            </a:lvl4pPr>
            <a:lvl5pPr>
              <a:spcBef>
                <a:spcPts val="0"/>
              </a:spcBef>
              <a:spcAft>
                <a:spcPts val="1200"/>
              </a:spcAft>
              <a:defRPr>
                <a:solidFill>
                  <a:srgbClr val="2E444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669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3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071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0" r:id="rId2"/>
    <p:sldLayoutId id="2147483706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692696"/>
            <a:ext cx="10849205" cy="93610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0992544" y="6400135"/>
            <a:ext cx="960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4274112-3819-4E3C-A2C8-15D563C4EB1E}" type="slidenum">
              <a:rPr lang="en-GB" sz="1000" smtClean="0"/>
              <a:t>‹#›</a:t>
            </a:fld>
            <a:endParaRPr lang="en-GB" sz="100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23392" y="1844825"/>
            <a:ext cx="10862997" cy="4381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27" y="285963"/>
            <a:ext cx="1792224" cy="3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 spc="-150">
          <a:solidFill>
            <a:srgbClr val="2E444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rgbClr val="2E444E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800" kern="1200">
          <a:solidFill>
            <a:srgbClr val="2E444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rgbClr val="2E444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600" kern="1200">
          <a:solidFill>
            <a:srgbClr val="2E444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spcAft>
          <a:spcPts val="1200"/>
        </a:spcAft>
        <a:buFont typeface="Arial" panose="020B0604020202020204" pitchFamily="34" charset="0"/>
        <a:buChar char="»"/>
        <a:defRPr sz="1400" kern="1200">
          <a:solidFill>
            <a:srgbClr val="2E444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makery.ch/blog/javafx-dialogs-official/" TargetMode="External"/><Relationship Id="rId2" Type="http://schemas.openxmlformats.org/officeDocument/2006/relationships/hyperlink" Target="https://docs.oracle.com/javase/8/javafx/api/javafx/scene/control/Dialog.html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8/docs/api/java/util/Random.html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fx/2/animations/basics.htm#CJAJJAGI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1138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2A06-2093-DB46-91E3-CC53882F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1557B-314E-BD44-8C8B-8FCC824B9D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More complex dialogs can be constructed, including multiple input fields and validation across the fields.</a:t>
            </a:r>
          </a:p>
          <a:p>
            <a:endParaRPr lang="en-US" dirty="0"/>
          </a:p>
          <a:p>
            <a:r>
              <a:rPr lang="en-US" dirty="0"/>
              <a:t>See documentation:</a:t>
            </a:r>
          </a:p>
          <a:p>
            <a:pPr lvl="1"/>
            <a:r>
              <a:rPr lang="en-GB" dirty="0">
                <a:hlinkClick r:id="rId2"/>
              </a:rPr>
              <a:t>https://docs.oracle.com/javase/8/javafx/api/javafx/scene/control/Dialog.html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Good tutorial:</a:t>
            </a:r>
          </a:p>
          <a:p>
            <a:pPr lvl="1"/>
            <a:r>
              <a:rPr lang="en-GB" dirty="0">
                <a:hlinkClick r:id="rId3"/>
              </a:rPr>
              <a:t>https://code.makery.ch/blog/javafx-dialogs-official/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120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2A06-2093-DB46-91E3-CC53882F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FileChooser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8D3C3E6-C513-5F45-BFB5-234F668A23EC}"/>
              </a:ext>
            </a:extLst>
          </p:cNvPr>
          <p:cNvSpPr txBox="1">
            <a:spLocks/>
          </p:cNvSpPr>
          <p:nvPr/>
        </p:nvSpPr>
        <p:spPr>
          <a:xfrm>
            <a:off x="621062" y="2276872"/>
            <a:ext cx="7260700" cy="1512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FileChooser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fileChooser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 = new 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FileChooser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fileChooser.setTitle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("Open File to Load");</a:t>
            </a:r>
          </a:p>
          <a:p>
            <a:pPr marL="0" indent="0">
              <a:spcAft>
                <a:spcPts val="0"/>
              </a:spcAft>
              <a:buNone/>
            </a:pPr>
            <a:endParaRPr lang="en-US" sz="1200" dirty="0">
              <a:solidFill>
                <a:schemeClr val="tx1"/>
              </a:solidFill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ExtensionFilter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txtFilter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 = new 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ExtensionFilter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("Text files", "*.txt");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fileChooser.getExtensionFilters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().add(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txtFilter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);</a:t>
            </a:r>
          </a:p>
          <a:p>
            <a:pPr marL="0" indent="0">
              <a:spcAft>
                <a:spcPts val="0"/>
              </a:spcAft>
              <a:buNone/>
            </a:pPr>
            <a:endParaRPr lang="en-US" sz="1200" dirty="0">
              <a:solidFill>
                <a:schemeClr val="tx1"/>
              </a:solidFill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File file = 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fileChooser.showOpenDialog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primaryStage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);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C634F4B-4FF3-FD41-8C7B-4AE9565A8D9B}"/>
              </a:ext>
            </a:extLst>
          </p:cNvPr>
          <p:cNvSpPr txBox="1">
            <a:spLocks/>
          </p:cNvSpPr>
          <p:nvPr/>
        </p:nvSpPr>
        <p:spPr>
          <a:xfrm>
            <a:off x="621062" y="4509120"/>
            <a:ext cx="7260700" cy="1080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FileChooser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fileChooser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 = new 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FileChooser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fileChooser.setTitle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(”Save File");</a:t>
            </a:r>
          </a:p>
          <a:p>
            <a:pPr marL="0" indent="0">
              <a:spcAft>
                <a:spcPts val="0"/>
              </a:spcAft>
              <a:buNone/>
            </a:pPr>
            <a:endParaRPr lang="en-US" sz="1200" dirty="0">
              <a:solidFill>
                <a:schemeClr val="tx1"/>
              </a:solidFill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File file = 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fileChooser.showSaveDialog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primaryStage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795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2A06-2093-DB46-91E3-CC53882F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A9DE42F-5734-7543-931B-BCF064D447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3" y="1844825"/>
            <a:ext cx="10847916" cy="4393059"/>
          </a:xfrm>
        </p:spPr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latin typeface="Courier" pitchFamily="2" charset="0"/>
              </a:rPr>
              <a:t>java.util.Random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class to generate random numbers.</a:t>
            </a:r>
          </a:p>
          <a:p>
            <a:r>
              <a:rPr lang="en-US" dirty="0"/>
              <a:t>See documentation:</a:t>
            </a:r>
          </a:p>
          <a:p>
            <a:pPr lvl="1"/>
            <a:r>
              <a:rPr lang="en-GB" dirty="0">
                <a:hlinkClick r:id="rId2"/>
              </a:rPr>
              <a:t>https://docs.oracle.com/javase/8/docs/api/java/util/Random.html</a:t>
            </a:r>
            <a:endParaRPr lang="en-GB" dirty="0"/>
          </a:p>
          <a:p>
            <a:r>
              <a:rPr lang="en-GB" dirty="0"/>
              <a:t>First create an instance: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Then call methods to generate random numbers (first 3 from uniform distribution):</a:t>
            </a:r>
          </a:p>
          <a:p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F34FD01-ECA6-9D4C-9D46-DE141A942AAF}"/>
              </a:ext>
            </a:extLst>
          </p:cNvPr>
          <p:cNvSpPr txBox="1">
            <a:spLocks/>
          </p:cNvSpPr>
          <p:nvPr/>
        </p:nvSpPr>
        <p:spPr>
          <a:xfrm>
            <a:off x="1631504" y="3825330"/>
            <a:ext cx="4248472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Random random = new Random();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63C643E-B1F5-7E42-89E6-4B0E660CBD44}"/>
              </a:ext>
            </a:extLst>
          </p:cNvPr>
          <p:cNvSpPr txBox="1">
            <a:spLocks/>
          </p:cNvSpPr>
          <p:nvPr/>
        </p:nvSpPr>
        <p:spPr>
          <a:xfrm>
            <a:off x="1121897" y="5084612"/>
            <a:ext cx="10446710" cy="15127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double r1 = </a:t>
            </a: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random.nextDouble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();   // Number 0.0-1.0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int i1 = </a:t>
            </a: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random.nextInt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();         // Integer (from all possible values)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int i2 = </a:t>
            </a: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random.nextInt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(10); 	  // Integer from interval 0-9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double g = </a:t>
            </a: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random.nextGaussian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();  // Random number from Gaussian with 				               // mean 1, </a:t>
            </a: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st.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 dev. 1</a:t>
            </a:r>
          </a:p>
        </p:txBody>
      </p:sp>
    </p:spTree>
    <p:extLst>
      <p:ext uri="{BB962C8B-B14F-4D97-AF65-F5344CB8AC3E}">
        <p14:creationId xmlns:p14="http://schemas.microsoft.com/office/powerpoint/2010/main" val="234052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2A06-2093-DB46-91E3-CC53882F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Numbers (continued)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A9DE42F-5734-7543-931B-BCF064D447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3" y="1844825"/>
            <a:ext cx="10847916" cy="4393059"/>
          </a:xfrm>
        </p:spPr>
        <p:txBody>
          <a:bodyPr/>
          <a:lstStyle/>
          <a:p>
            <a:r>
              <a:rPr lang="en-GB" dirty="0"/>
              <a:t>If you want a predictable, reproducible stream of random numbers, use a seed in constructor: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F34FD01-ECA6-9D4C-9D46-DE141A942AAF}"/>
              </a:ext>
            </a:extLst>
          </p:cNvPr>
          <p:cNvSpPr txBox="1">
            <a:spLocks/>
          </p:cNvSpPr>
          <p:nvPr/>
        </p:nvSpPr>
        <p:spPr>
          <a:xfrm>
            <a:off x="1199456" y="2713714"/>
            <a:ext cx="6984776" cy="2803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Random random1 = new Random(123);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int r1 = random1.nextInt();</a:t>
            </a:r>
          </a:p>
          <a:p>
            <a:pPr marL="0" indent="0">
              <a:spcAft>
                <a:spcPts val="0"/>
              </a:spcAft>
              <a:buNone/>
            </a:pPr>
            <a:endParaRPr lang="en-US" sz="1800" dirty="0">
              <a:solidFill>
                <a:schemeClr val="tx1"/>
              </a:solidFill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Random random2 = new Random(123);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int r2 = random2.nextInt();</a:t>
            </a:r>
          </a:p>
          <a:p>
            <a:pPr marL="0" indent="0">
              <a:spcAft>
                <a:spcPts val="0"/>
              </a:spcAft>
              <a:buNone/>
            </a:pPr>
            <a:endParaRPr lang="en-US" sz="1800" dirty="0">
              <a:solidFill>
                <a:schemeClr val="tx1"/>
              </a:solidFill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if (r1 == r2)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800" dirty="0" err="1">
                <a:solidFill>
                  <a:schemeClr val="tx1"/>
                </a:solidFill>
                <a:latin typeface="Courier" pitchFamily="2" charset="0"/>
              </a:rPr>
              <a:t>System.out.println</a:t>
            </a: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(“What a coincidence!”);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Courier" pitchFamily="2" charset="0"/>
              </a:rPr>
              <a:t>}</a:t>
            </a:r>
          </a:p>
          <a:p>
            <a:pPr marL="0" indent="0">
              <a:spcAft>
                <a:spcPts val="0"/>
              </a:spcAft>
              <a:buNone/>
            </a:pPr>
            <a:endParaRPr lang="en-US" sz="18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44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C801-B06A-9B4E-B60F-5AEE61D3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B9CD1-EA27-994C-8A08-90908BD6FF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Different ways of achieving this:</a:t>
            </a:r>
          </a:p>
          <a:p>
            <a:endParaRPr lang="en-US" dirty="0"/>
          </a:p>
          <a:p>
            <a:pPr lvl="1"/>
            <a:r>
              <a:rPr lang="en-US" dirty="0" err="1"/>
              <a:t>AnimationTimer</a:t>
            </a:r>
            <a:endParaRPr lang="en-US" dirty="0"/>
          </a:p>
          <a:p>
            <a:pPr lvl="2"/>
            <a:r>
              <a:rPr lang="en-US" dirty="0"/>
              <a:t>Calls method handle(long) regularly (we used this for snake game)</a:t>
            </a:r>
          </a:p>
          <a:p>
            <a:pPr lvl="1"/>
            <a:r>
              <a:rPr lang="en-US" dirty="0"/>
              <a:t>Transitions</a:t>
            </a:r>
          </a:p>
          <a:p>
            <a:pPr lvl="2"/>
            <a:r>
              <a:rPr lang="en-US" dirty="0"/>
              <a:t>Define specifically what properties you want to change and over what time interval</a:t>
            </a:r>
          </a:p>
          <a:p>
            <a:pPr lvl="1"/>
            <a:r>
              <a:rPr lang="en-US" dirty="0"/>
              <a:t>Timeline</a:t>
            </a:r>
          </a:p>
          <a:p>
            <a:pPr lvl="2"/>
            <a:r>
              <a:rPr lang="en-US" dirty="0"/>
              <a:t>Define state of objects at particular points in time and when these should occur on a timeline.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See: </a:t>
            </a:r>
            <a:r>
              <a:rPr lang="en-US" dirty="0">
                <a:hlinkClick r:id="rId2"/>
              </a:rPr>
              <a:t>https://docs.oracle.com/javafx/2/animations/basics.htm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16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C801-B06A-9B4E-B60F-5AEE61D3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Listeners again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B9CD1-EA27-994C-8A08-90908BD6FF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Different possibilities for allowing users to interact with geometric objects.</a:t>
            </a:r>
          </a:p>
          <a:p>
            <a:endParaRPr lang="en-US" dirty="0"/>
          </a:p>
          <a:p>
            <a:pPr lvl="1"/>
            <a:r>
              <a:rPr lang="en-US" dirty="0"/>
              <a:t>Add listeners directly to geometric objects.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Listen on a higher parent container and infer what is clicked 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Let’s look at an example.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238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C801-B06A-9B4E-B60F-5AEE61D3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Resizing Canvas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B9CD1-EA27-994C-8A08-90908BD6FF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to get a canvas to resize dynamically?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“Bind” width / height to properties of parent.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Redraw </a:t>
            </a:r>
            <a:r>
              <a:rPr lang="en-US"/>
              <a:t>when necessary.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914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744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COMP1206 - Programming 2</a:t>
            </a: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Lecture 8: Coursework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18 February 2020</a:t>
            </a:r>
          </a:p>
        </p:txBody>
      </p:sp>
    </p:spTree>
    <p:extLst>
      <p:ext uri="{BB962C8B-B14F-4D97-AF65-F5344CB8AC3E}">
        <p14:creationId xmlns:p14="http://schemas.microsoft.com/office/powerpoint/2010/main" val="4109671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B9FD-00D0-884D-A1DE-56DFC9F15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CD297A5-EB81-E84A-885F-91C4D91D6CF5}"/>
              </a:ext>
            </a:extLst>
          </p:cNvPr>
          <p:cNvSpPr txBox="1">
            <a:spLocks/>
          </p:cNvSpPr>
          <p:nvPr/>
        </p:nvSpPr>
        <p:spPr>
          <a:xfrm>
            <a:off x="623392" y="1916832"/>
            <a:ext cx="10153127" cy="38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What is a key advantage of JavaFX graphics over Swing?</a:t>
            </a:r>
          </a:p>
          <a:p>
            <a:endParaRPr lang="en-US" sz="1800" dirty="0">
              <a:cs typeface="Calibri" panose="020F0502020204030204" pitchFamily="34" charset="0"/>
            </a:endParaRPr>
          </a:p>
          <a:p>
            <a:r>
              <a:rPr lang="en-US" sz="1800" dirty="0">
                <a:cs typeface="Calibri" panose="020F0502020204030204" pitchFamily="34" charset="0"/>
              </a:rPr>
              <a:t>What is the significance of a </a:t>
            </a:r>
            <a:r>
              <a:rPr lang="en-US" sz="1800" dirty="0" err="1">
                <a:cs typeface="Calibri" panose="020F0502020204030204" pitchFamily="34" charset="0"/>
              </a:rPr>
              <a:t>GraphicsContext</a:t>
            </a:r>
            <a:r>
              <a:rPr lang="en-US" sz="1800" dirty="0">
                <a:cs typeface="Calibri" panose="020F0502020204030204" pitchFamily="34" charset="0"/>
              </a:rPr>
              <a:t> object?</a:t>
            </a:r>
          </a:p>
          <a:p>
            <a:endParaRPr lang="en-US" sz="1800" dirty="0">
              <a:cs typeface="Calibri" panose="020F0502020204030204" pitchFamily="34" charset="0"/>
            </a:endParaRPr>
          </a:p>
          <a:p>
            <a:endParaRPr lang="en-US" sz="1600" dirty="0">
              <a:cs typeface="Calibri" panose="020F0502020204030204" pitchFamily="34" charset="0"/>
            </a:endParaRPr>
          </a:p>
          <a:p>
            <a:endParaRPr lang="en-US" sz="16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01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47DE2-DDCA-3A4B-9110-14BCCD01D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useful for coursework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1F3AD-2514-0040-80ED-B71482F152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Alerts</a:t>
            </a:r>
          </a:p>
          <a:p>
            <a:r>
              <a:rPr lang="en-US" dirty="0"/>
              <a:t>Dialogs</a:t>
            </a:r>
          </a:p>
          <a:p>
            <a:r>
              <a:rPr lang="en-US" dirty="0" err="1"/>
              <a:t>FileChoosers</a:t>
            </a:r>
            <a:endParaRPr lang="en-US" dirty="0"/>
          </a:p>
          <a:p>
            <a:r>
              <a:rPr lang="en-US" dirty="0"/>
              <a:t>Random numbers</a:t>
            </a:r>
          </a:p>
          <a:p>
            <a:endParaRPr lang="en-US" dirty="0"/>
          </a:p>
          <a:p>
            <a:r>
              <a:rPr lang="en-US" dirty="0"/>
              <a:t>If time:</a:t>
            </a:r>
          </a:p>
          <a:p>
            <a:pPr lvl="1"/>
            <a:r>
              <a:rPr lang="en-US" dirty="0"/>
              <a:t>Animations</a:t>
            </a:r>
          </a:p>
          <a:p>
            <a:pPr lvl="1"/>
            <a:r>
              <a:rPr lang="en-US" dirty="0"/>
              <a:t>Listeners again</a:t>
            </a:r>
          </a:p>
          <a:p>
            <a:pPr lvl="1"/>
            <a:r>
              <a:rPr lang="en-US" dirty="0"/>
              <a:t>Resizing canvas</a:t>
            </a:r>
          </a:p>
        </p:txBody>
      </p:sp>
    </p:spTree>
    <p:extLst>
      <p:ext uri="{BB962C8B-B14F-4D97-AF65-F5344CB8AC3E}">
        <p14:creationId xmlns:p14="http://schemas.microsoft.com/office/powerpoint/2010/main" val="3628771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2B35-0E2F-0946-9FF5-3EFB8BC89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A626D-5923-AD4B-A578-646A259CD6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Usually used for notifying the user of something or asking for a simple confirmation.</a:t>
            </a:r>
          </a:p>
          <a:p>
            <a:endParaRPr lang="en-US" dirty="0"/>
          </a:p>
          <a:p>
            <a:r>
              <a:rPr lang="en-US" dirty="0"/>
              <a:t>Often </a:t>
            </a:r>
            <a:r>
              <a:rPr lang="en-US" b="1" dirty="0"/>
              <a:t>modal</a:t>
            </a:r>
            <a:r>
              <a:rPr lang="en-US" dirty="0"/>
              <a:t> (user cannot interact with rest of application until interaction with alert complete).</a:t>
            </a:r>
          </a:p>
          <a:p>
            <a:pPr lvl="1"/>
            <a:r>
              <a:rPr lang="en-US" dirty="0"/>
              <a:t>Set this via the </a:t>
            </a:r>
            <a:r>
              <a:rPr lang="en-US" dirty="0" err="1">
                <a:latin typeface="Courier" pitchFamily="2" charset="0"/>
              </a:rPr>
              <a:t>initModality</a:t>
            </a:r>
            <a:r>
              <a:rPr lang="en-US" dirty="0">
                <a:latin typeface="Courier" pitchFamily="2" charset="0"/>
              </a:rPr>
              <a:t>(Modality) </a:t>
            </a:r>
            <a:r>
              <a:rPr lang="en-US" dirty="0"/>
              <a:t>method</a:t>
            </a:r>
          </a:p>
          <a:p>
            <a:r>
              <a:rPr lang="en-US" dirty="0"/>
              <a:t>May be </a:t>
            </a:r>
            <a:r>
              <a:rPr lang="en-US" b="1" dirty="0"/>
              <a:t>blocking</a:t>
            </a:r>
            <a:r>
              <a:rPr lang="en-US" dirty="0"/>
              <a:t> (code execution stops until interaction complete). This is useful, because the result of the interaction can be used immediately in the calling code.</a:t>
            </a:r>
          </a:p>
          <a:p>
            <a:pPr lvl="1"/>
            <a:r>
              <a:rPr lang="en-US" dirty="0"/>
              <a:t>Use blocking by calling the </a:t>
            </a:r>
            <a:r>
              <a:rPr lang="en-US" dirty="0" err="1">
                <a:latin typeface="Courier" pitchFamily="2" charset="0"/>
              </a:rPr>
              <a:t>showAndWait</a:t>
            </a:r>
            <a:r>
              <a:rPr lang="en-US" dirty="0">
                <a:latin typeface="Courier" pitchFamily="2" charset="0"/>
              </a:rPr>
              <a:t>() </a:t>
            </a:r>
            <a:r>
              <a:rPr lang="en-US" dirty="0"/>
              <a:t>method. (most common).</a:t>
            </a:r>
          </a:p>
          <a:p>
            <a:pPr lvl="1"/>
            <a:r>
              <a:rPr lang="en-US" dirty="0"/>
              <a:t>Use non-blocking by calling the </a:t>
            </a:r>
            <a:r>
              <a:rPr lang="en-US" dirty="0">
                <a:latin typeface="Courier" pitchFamily="2" charset="0"/>
              </a:rPr>
              <a:t>show() </a:t>
            </a:r>
            <a:r>
              <a:rPr lang="en-US" dirty="0"/>
              <a:t>method. (less common).</a:t>
            </a:r>
          </a:p>
        </p:txBody>
      </p:sp>
    </p:spTree>
    <p:extLst>
      <p:ext uri="{BB962C8B-B14F-4D97-AF65-F5344CB8AC3E}">
        <p14:creationId xmlns:p14="http://schemas.microsoft.com/office/powerpoint/2010/main" val="580262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F3D5-4A9B-5147-A0AF-461F1081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4A117-C0A4-8D4E-8837-57E7F009DF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4463F67-AA9C-6F44-B128-0CFFC6D89BE0}"/>
              </a:ext>
            </a:extLst>
          </p:cNvPr>
          <p:cNvSpPr txBox="1">
            <a:spLocks/>
          </p:cNvSpPr>
          <p:nvPr/>
        </p:nvSpPr>
        <p:spPr>
          <a:xfrm>
            <a:off x="911424" y="2015099"/>
            <a:ext cx="8568952" cy="1471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Alert alert = new Alert(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AlertType.CONFIRMATION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,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                        "Are you sure you want to initiate the self-destruct sequence?");</a:t>
            </a:r>
            <a:br>
              <a:rPr lang="en-US" sz="1200" dirty="0">
                <a:solidFill>
                  <a:schemeClr val="tx1"/>
                </a:solidFill>
                <a:latin typeface="Courier" pitchFamily="2" charset="0"/>
              </a:rPr>
            </a:br>
            <a:endParaRPr lang="en-US" sz="1200" dirty="0">
              <a:solidFill>
                <a:schemeClr val="tx1"/>
              </a:solidFill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Optional&lt;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ButtonType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&gt; result = 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alert.showAndWait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if (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result.isPresent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() &amp;&amp; 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result.get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() == 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ButtonType.OK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)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startSelfDestruct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}</a:t>
            </a:r>
          </a:p>
          <a:p>
            <a:pPr marL="0" indent="0">
              <a:spcAft>
                <a:spcPts val="0"/>
              </a:spcAft>
              <a:buNone/>
            </a:pPr>
            <a:endParaRPr lang="en-US" sz="1200" dirty="0">
              <a:solidFill>
                <a:schemeClr val="tx1"/>
              </a:solidFill>
              <a:latin typeface="Courier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D1AAF-67E1-BA45-A997-B3343888D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3861048"/>
            <a:ext cx="4838081" cy="27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6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F3D5-4A9B-5147-A0AF-461F1081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C3199-8E57-5B4A-B803-7D62D4F38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2" y="2060848"/>
            <a:ext cx="12192000" cy="385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11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F3D5-4A9B-5147-A0AF-461F1081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TextInputDialog</a:t>
            </a:r>
            <a:r>
              <a:rPr lang="en-US" dirty="0"/>
              <a:t>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4A117-C0A4-8D4E-8837-57E7F009DF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4463F67-AA9C-6F44-B128-0CFFC6D89BE0}"/>
              </a:ext>
            </a:extLst>
          </p:cNvPr>
          <p:cNvSpPr txBox="1">
            <a:spLocks/>
          </p:cNvSpPr>
          <p:nvPr/>
        </p:nvSpPr>
        <p:spPr>
          <a:xfrm>
            <a:off x="911424" y="2015098"/>
            <a:ext cx="6984776" cy="21339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TextInputDialog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textInput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 = new 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TextInputDialog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(“10”);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textInput.setHeaderText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("Countdown Timer");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textInput.setTitle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("Countdown");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textInput.setContentText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("Please enter countdown timer value:");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Optional&lt;String&gt; 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showAndWait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 = 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textInput.showAndWait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endParaRPr lang="en-US" sz="1200" dirty="0">
              <a:solidFill>
                <a:schemeClr val="tx1"/>
              </a:solidFill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if (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showAndWait.isPresent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())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   …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0230B-F8BD-DA4B-8489-D4DE77F7C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4319352"/>
            <a:ext cx="5400600" cy="287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F3D5-4A9B-5147-A0AF-461F1081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ChoiceDialog</a:t>
            </a:r>
            <a:r>
              <a:rPr lang="en-US" dirty="0"/>
              <a:t>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4A117-C0A4-8D4E-8837-57E7F009DF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4463F67-AA9C-6F44-B128-0CFFC6D89BE0}"/>
              </a:ext>
            </a:extLst>
          </p:cNvPr>
          <p:cNvSpPr txBox="1">
            <a:spLocks/>
          </p:cNvSpPr>
          <p:nvPr/>
        </p:nvSpPr>
        <p:spPr>
          <a:xfrm>
            <a:off x="635500" y="2060848"/>
            <a:ext cx="5892548" cy="37181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List&lt;String&gt; choices = new 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ArrayList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&lt;&gt;();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choices.add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("Subtle");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choices.add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("Moderate");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choices.add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("Severe");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choices.add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("Cinematic");</a:t>
            </a:r>
          </a:p>
          <a:p>
            <a:pPr marL="0" indent="0">
              <a:spcAft>
                <a:spcPts val="0"/>
              </a:spcAft>
              <a:buNone/>
            </a:pPr>
            <a:endParaRPr lang="en-US" sz="1200" dirty="0">
              <a:solidFill>
                <a:schemeClr val="tx1"/>
              </a:solidFill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ChoiceDialog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&lt;String&gt; dialog = new 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ChoiceDialog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&lt;String&gt;(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	"Moderate", choices);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dialog.setTitle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("Severity");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dialog.setHeaderText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("Self-destruct Severity");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dialog.setContentText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	"Please choose severity of self-destruct:");</a:t>
            </a:r>
          </a:p>
          <a:p>
            <a:pPr marL="0" indent="0">
              <a:spcAft>
                <a:spcPts val="0"/>
              </a:spcAft>
              <a:buNone/>
            </a:pPr>
            <a:endParaRPr lang="en-US" sz="1200" dirty="0">
              <a:solidFill>
                <a:schemeClr val="tx1"/>
              </a:solidFill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Optional&lt;String&gt; result = 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dialog.showAndWait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if (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result.isPresent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())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	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System.out.println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	"You've chosen severity level " + </a:t>
            </a:r>
            <a:r>
              <a:rPr lang="en-US" sz="1200" dirty="0" err="1">
                <a:solidFill>
                  <a:schemeClr val="tx1"/>
                </a:solidFill>
                <a:latin typeface="Courier" pitchFamily="2" charset="0"/>
              </a:rPr>
              <a:t>result.get</a:t>
            </a: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());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3FB97-DA0B-4542-B3B7-EB6638CE3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975" y="2060848"/>
            <a:ext cx="568010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UoS_Powerpoint_template WIDESCREEN">
  <a:themeElements>
    <a:clrScheme name="Rich Black">
      <a:dk1>
        <a:srgbClr val="231F20"/>
      </a:dk1>
      <a:lt1>
        <a:srgbClr val="FFFFFF"/>
      </a:lt1>
      <a:dk2>
        <a:srgbClr val="005C84"/>
      </a:dk2>
      <a:lt2>
        <a:srgbClr val="495961"/>
      </a:lt2>
      <a:accent1>
        <a:srgbClr val="9FB1BD"/>
      </a:accent1>
      <a:accent2>
        <a:srgbClr val="E73037"/>
      </a:accent2>
      <a:accent3>
        <a:srgbClr val="C1D100"/>
      </a:accent3>
      <a:accent4>
        <a:srgbClr val="8D3970"/>
      </a:accent4>
      <a:accent5>
        <a:srgbClr val="31BFC7"/>
      </a:accent5>
      <a:accent6>
        <a:srgbClr val="EF7D00"/>
      </a:accent6>
      <a:hlink>
        <a:srgbClr val="74C9E5"/>
      </a:hlink>
      <a:folHlink>
        <a:srgbClr val="D5007F"/>
      </a:folHlink>
    </a:clrScheme>
    <a:fontScheme name="Custom 1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 of Southampton - Powerpoint Template 6 - Widescreen.pptx [Read-Only]" id="{7A495C43-22AD-48F1-9885-CA72CE97D94C}" vid="{4D4E6EE3-7346-426C-9880-09CE918C2577}"/>
    </a:ext>
  </a:extLst>
</a:theme>
</file>

<file path=ppt/theme/theme2.xml><?xml version="1.0" encoding="utf-8"?>
<a:theme xmlns:a="http://schemas.openxmlformats.org/drawingml/2006/main" name="Title and content">
  <a:themeElements>
    <a:clrScheme name="UoS Brand Colours">
      <a:dk1>
        <a:srgbClr val="231F20"/>
      </a:dk1>
      <a:lt1>
        <a:srgbClr val="FFFFFF"/>
      </a:lt1>
      <a:dk2>
        <a:srgbClr val="005C84"/>
      </a:dk2>
      <a:lt2>
        <a:srgbClr val="495961"/>
      </a:lt2>
      <a:accent1>
        <a:srgbClr val="9FB1BD"/>
      </a:accent1>
      <a:accent2>
        <a:srgbClr val="E73037"/>
      </a:accent2>
      <a:accent3>
        <a:srgbClr val="C1D100"/>
      </a:accent3>
      <a:accent4>
        <a:srgbClr val="8D3970"/>
      </a:accent4>
      <a:accent5>
        <a:srgbClr val="31BFC7"/>
      </a:accent5>
      <a:accent6>
        <a:srgbClr val="EF7D00"/>
      </a:accent6>
      <a:hlink>
        <a:srgbClr val="74C9E5"/>
      </a:hlink>
      <a:folHlink>
        <a:srgbClr val="D5007F"/>
      </a:folHlink>
    </a:clrScheme>
    <a:fontScheme name="UoS Powerpoint Fonts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 of Southampton - Powerpoint Template 6 - Widescreen.pptx [Read-Only]" id="{7A495C43-22AD-48F1-9885-CA72CE97D94C}" vid="{386838FE-1C32-45C0-A1CB-CC170B84494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UoS_Powerpoint_template WIDESCREEN</Template>
  <TotalTime>8726</TotalTime>
  <Words>846</Words>
  <Application>Microsoft Macintosh PowerPoint</Application>
  <PresentationFormat>Widescreen</PresentationFormat>
  <Paragraphs>135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Courier</vt:lpstr>
      <vt:lpstr>Lucida Sans</vt:lpstr>
      <vt:lpstr>UoS_Powerpoint_template WIDESCREEN</vt:lpstr>
      <vt:lpstr>Title and content</vt:lpstr>
      <vt:lpstr>PowerPoint Presentation</vt:lpstr>
      <vt:lpstr>COMP1206 - Programming 2</vt:lpstr>
      <vt:lpstr>Recap</vt:lpstr>
      <vt:lpstr>Techniques useful for coursework</vt:lpstr>
      <vt:lpstr>Alert</vt:lpstr>
      <vt:lpstr>Simple Example</vt:lpstr>
      <vt:lpstr>Different Types</vt:lpstr>
      <vt:lpstr>TextInputDialog Example</vt:lpstr>
      <vt:lpstr>ChoiceDialog Example</vt:lpstr>
      <vt:lpstr>Dialogs</vt:lpstr>
      <vt:lpstr>FileChooser</vt:lpstr>
      <vt:lpstr>Random Numbers</vt:lpstr>
      <vt:lpstr>Random Numbers (continued)</vt:lpstr>
      <vt:lpstr>Animations</vt:lpstr>
      <vt:lpstr>Listeners again</vt:lpstr>
      <vt:lpstr>Resizing Canvas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Stein S.</dc:creator>
  <cp:lastModifiedBy>Sebastian Stein</cp:lastModifiedBy>
  <cp:revision>14</cp:revision>
  <dcterms:created xsi:type="dcterms:W3CDTF">2020-01-28T09:49:16Z</dcterms:created>
  <dcterms:modified xsi:type="dcterms:W3CDTF">2020-02-21T13:53:45Z</dcterms:modified>
</cp:coreProperties>
</file>